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26.png"/><Relationship Id="rId5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27.png"/><Relationship Id="rId5" Type="http://schemas.openxmlformats.org/officeDocument/2006/relationships/image" Target="../media/image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049000" cy="590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700" y="1765101"/>
            <a:ext cx="2895600" cy="323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850" y="2327076"/>
            <a:ext cx="10401300" cy="127039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5002"/>
              </a:lnSpc>
            </a:pPr>
            <a:r>
              <a:rPr b="1" sz="4350" i="0" u="none">
                <a:solidFill>
                  <a:srgbClr val="FFFFFF"/>
                </a:solidFill>
                <a:latin typeface="Poppins"/>
              </a:rPr>
              <a:t>Dasar-Dasar Hubungan Masyarakat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38325" y="3740348"/>
            <a:ext cx="7372350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94A3B8"/>
                </a:solidFill>
                <a:latin typeface="Plus Jakarta Sans"/>
              </a:rPr>
              <a:t>Memahami Peran Strategis, Fungsi Komunikasi, dan Manajemen Reputasi Organisasi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652712"/>
            <a:ext cx="5600700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Dampak Nyata Bagi Komunitas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3100387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Kontribusi Sosial: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Tanggung jawab moral organisasi terhadap lingkungan dan masyarakat sekitar.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738562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Membangun Good Will: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Program CSR yang berkelanjutan meningkatkan rasa simpati dan dukungan publik.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4376737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Sinergi Humas: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Humas berperan mengomunikasikan dampak CSR secara transparan tanpa terkesan pencitraan berlebihan.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24062"/>
            <a:ext cx="5334000" cy="3619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4375" y="476250"/>
            <a:ext cx="1145143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Tanggung Jawab Sosial (CSR)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119437"/>
            <a:ext cx="142875" cy="1619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757612"/>
            <a:ext cx="142875" cy="1619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395787"/>
            <a:ext cx="142875" cy="1619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333625"/>
            <a:ext cx="5600700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Transformasi PR Modern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781300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Media Sosial &amp; Online: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Komunikasi berlangsung dua arah secara real-time selama 24/7.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419475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Social Listening: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Pemantauan isu dan tren opini publik di platform digital secara proaktif.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4057650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Manajemen Krisis Digital: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Kecepatan merespons rumor atau keluhan netizen menjadi kunci penting.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4695825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Inbound PR: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Memanfaatkan konten bernilai tinggi untuk menarik perhatian publik secara alami.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24062"/>
            <a:ext cx="5334000" cy="3619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4375" y="476250"/>
            <a:ext cx="1145143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Humas di Era Digital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00350"/>
            <a:ext cx="142875" cy="1619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438525"/>
            <a:ext cx="142875" cy="1619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076700"/>
            <a:ext cx="142875" cy="1619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714875"/>
            <a:ext cx="142875" cy="1619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76250"/>
            <a:ext cx="11049000" cy="30765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05351" y="1057275"/>
            <a:ext cx="10381297" cy="904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800" i="0" u="none">
                <a:solidFill>
                  <a:srgbClr val="0F172A"/>
                </a:solidFill>
                <a:latin typeface="Poppins"/>
              </a:rPr>
              <a:t>Ada Pertanyaan?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52525" y="2105025"/>
            <a:ext cx="9886950" cy="3143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0369A1"/>
                </a:solidFill>
                <a:latin typeface="Plus Jakarta Sans"/>
              </a:rPr>
              <a:t>Terima kasih atas perhatian dan partisipasi Anda dalam sesi ini.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250" y="2790825"/>
            <a:ext cx="171450" cy="1714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790825"/>
            <a:ext cx="171450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2595562"/>
            <a:ext cx="11049000" cy="942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3538537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71500" y="35290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71500" y="352901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71500" y="43005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430053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24162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66875" y="2738437"/>
            <a:ext cx="9953625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https://media.istockphoto.com/id/1434124353/photo/business-people-meeting-and-planning-in-team-conference-for-marketing-strategy-ideas-and.jpg?s=612x612&amp;w=0&amp;k=20&amp;c=-FriORiy_DuW6F4yQFJansSsfCr2UEPxuHTGEqOesOc=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6875" y="3157537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www.istockphoto.com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681412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66875" y="3688556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https://static.pib.gov.in/WriteReadData/userfiles/image/PR119032025LJD6.JPG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66875" y="3921918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www.pib.gov.in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452937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66875" y="4460081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https://onclusive.com/wp-content/uploads/2025/12/UP-Review-Reputation-Analytics-Social-1-e1781684833910-1200x680.png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6875" y="4693443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onclusive.com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375" y="476250"/>
            <a:ext cx="1145143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Image Sources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0" y="2652712"/>
            <a:ext cx="76200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775585" y="2928937"/>
            <a:ext cx="6640830" cy="7429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900" i="0" u="none">
                <a:solidFill>
                  <a:srgbClr val="0F172A"/>
                </a:solidFill>
                <a:latin typeface="Poppins"/>
              </a:rPr>
              <a:t>Konsep &amp; Definisi Humas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814762"/>
            <a:ext cx="714375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64748B"/>
                </a:solidFill>
                <a:latin typeface="Plus Jakarta Sans"/>
              </a:rPr>
              <a:t>Landasan dasar memahami posisi Public Relations dalam organisasi modern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24062"/>
            <a:ext cx="5334000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333625"/>
            <a:ext cx="5600700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Apa itu Public Relations?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2781300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Proses Strategis: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Mengelola arus informasi dan komunikasi dua arah antara organisasi dan publiknya.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3419475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Saling Pengertian: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Bertujuan membangun </a:t>
            </a:r>
            <a:r>
              <a:rPr b="0" sz="1275" i="1" u="none">
                <a:solidFill>
                  <a:srgbClr val="334155"/>
                </a:solidFill>
                <a:latin typeface="Plus Jakarta Sans"/>
              </a:rPr>
              <a:t>mutual understanding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, rasa percaya, serta citra positif.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4057650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Berkesinambungan: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Bukan kegiatan sekali selesai, melainkan program terencana jangka panjang.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4695825"/>
            <a:ext cx="50673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Fungsi Manajemen: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Membantu pimpinan mengantisipasi dan merespons opini publik secara adaptif.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24062"/>
            <a:ext cx="5334000" cy="3619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4375" y="476250"/>
            <a:ext cx="1145143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Pengertian &amp; Peran Humas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800350"/>
            <a:ext cx="142875" cy="1619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438525"/>
            <a:ext cx="142875" cy="1619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076700"/>
            <a:ext cx="142875" cy="1619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714875"/>
            <a:ext cx="142875" cy="1619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66962"/>
            <a:ext cx="5334000" cy="29337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366962"/>
            <a:ext cx="5334000" cy="2933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2709862"/>
            <a:ext cx="4880610" cy="333375"/>
          </a:xfrm>
          <a:prstGeom prst="rect">
            <a:avLst/>
          </a:prstGeom>
          <a:noFill/>
        </p:spPr>
        <p:txBody>
          <a:bodyPr wrap="square" lIns="38100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Publik Internal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157537"/>
            <a:ext cx="4648200" cy="2428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Kelompok sasaran yang berada di dalam struktur organisasi.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514725"/>
            <a:ext cx="46482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Contoh: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Karyawan, manajemen, jajaran direksi, serta pemegang saham (shareholders).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4114800"/>
            <a:ext cx="46482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Fokus: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Membangun loyalitas, keharmonisan kerja, motivasi, dan transparansi informasi internal.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709862"/>
            <a:ext cx="4880610" cy="333375"/>
          </a:xfrm>
          <a:prstGeom prst="rect">
            <a:avLst/>
          </a:prstGeom>
          <a:noFill/>
        </p:spPr>
        <p:txBody>
          <a:bodyPr wrap="square" lIns="32385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Publik Eksternal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3157537"/>
            <a:ext cx="46482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Masyarakat atau pihak di luar lingkungan langsung organisasi.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3757612"/>
            <a:ext cx="46482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Contoh: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Konsumen, jurnalis/media, pemerintah, komunitas sekitar, dan investor.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4357687"/>
            <a:ext cx="46482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Fokus: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Menjaga kepercayaan, reputasi publik, kepatuhan regulasi, dan hubungan baik.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2757487"/>
            <a:ext cx="285750" cy="22860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0" y="2757487"/>
            <a:ext cx="228600" cy="228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14375" y="476250"/>
            <a:ext cx="1145143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Publik Internal vs Eksternal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2675"/>
            <a:ext cx="3524250" cy="29622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352675"/>
            <a:ext cx="3524250" cy="29622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2352675"/>
            <a:ext cx="3524250" cy="29622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2647950"/>
            <a:ext cx="666750" cy="666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9150" y="3486150"/>
            <a:ext cx="3180397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Manajemen Reputasi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3933825"/>
            <a:ext cx="302895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Menyusun narasi positif serta menjaga citra dan integritas organisasi di mata publik secara konsisten.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1525" y="2647950"/>
            <a:ext cx="666750" cy="6667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81525" y="3486150"/>
            <a:ext cx="3180397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Manajemen Krisis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1525" y="3933825"/>
            <a:ext cx="3028950" cy="971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Merespons isu negatif atau krisis secara cepat dan terukur untuk meminimalkan dampak kerugian reputasi.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3900" y="2647950"/>
            <a:ext cx="666750" cy="6667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43900" y="3486150"/>
            <a:ext cx="3180397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Hubungan Media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43900" y="3933825"/>
            <a:ext cx="3028950" cy="971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Membangun kemitraan strategis dengan wartawan dan media massa guna penyebaran informasi yang akurat.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1550" y="2800350"/>
            <a:ext cx="361950" cy="3619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33925" y="2800350"/>
            <a:ext cx="361950" cy="3619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96300" y="2800350"/>
            <a:ext cx="361950" cy="3619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14375" y="476250"/>
            <a:ext cx="1145143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Fungsi Utama Humas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071937"/>
            <a:ext cx="2541240" cy="14049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19" y="2190750"/>
            <a:ext cx="2541240" cy="140493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339" y="4071937"/>
            <a:ext cx="2541240" cy="140493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259" y="2190750"/>
            <a:ext cx="2541240" cy="140493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1500" y="3814762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17995" y="4271962"/>
            <a:ext cx="2248249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0284C7"/>
                </a:solidFill>
                <a:latin typeface="Poppins SemiBold"/>
              </a:rPr>
              <a:t>1. Research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1525" y="4633912"/>
            <a:ext cx="2141190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b="0" sz="1125" i="0" u="none">
                <a:solidFill>
                  <a:srgbClr val="334155"/>
                </a:solidFill>
                <a:latin typeface="Plus Jakarta Sans"/>
              </a:rPr>
              <a:t>Menganalisis situasi, mengidentifikasi masalah dan persepsi publik saat ini.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3915" y="2390775"/>
            <a:ext cx="2248249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0284C7"/>
                </a:solidFill>
                <a:latin typeface="Poppins SemiBold"/>
              </a:rPr>
              <a:t>2. Action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07444" y="2752725"/>
            <a:ext cx="2141190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b="0" sz="1125" i="0" u="none">
                <a:solidFill>
                  <a:srgbClr val="334155"/>
                </a:solidFill>
                <a:latin typeface="Plus Jakarta Sans"/>
              </a:rPr>
              <a:t>Merancang strategi, pesan kunci, anggaran, dan perencanaan tindakan.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89835" y="4271962"/>
            <a:ext cx="2248249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0284C7"/>
                </a:solidFill>
                <a:latin typeface="Poppins SemiBold"/>
              </a:rPr>
              <a:t>3. Communication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3364" y="4633912"/>
            <a:ext cx="2141190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b="0" sz="1125" i="0" u="none">
                <a:solidFill>
                  <a:srgbClr val="334155"/>
                </a:solidFill>
                <a:latin typeface="Plus Jakarta Sans"/>
              </a:rPr>
              <a:t>Mengeksekusi program komunikasi melalui saluran media yang efektif.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25755" y="2390775"/>
            <a:ext cx="2248249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0284C7"/>
                </a:solidFill>
                <a:latin typeface="Poppins SemiBold"/>
              </a:rPr>
              <a:t>4. Evaluation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79284" y="2752725"/>
            <a:ext cx="2141190" cy="6429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687"/>
              </a:lnSpc>
            </a:pPr>
            <a:r>
              <a:rPr b="0" sz="1125" i="0" u="none">
                <a:solidFill>
                  <a:srgbClr val="334155"/>
                </a:solidFill>
                <a:latin typeface="Plus Jakarta Sans"/>
              </a:rPr>
              <a:t>Mengukur keberhasilan program berdasarkan tujuan dan dampak persepsi.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4375" y="476250"/>
            <a:ext cx="1145143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Proses Kerja Humas (Model RACE)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1737345" y="3729037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284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573265" y="3729037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284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409184" y="3729037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284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0245104" y="3729037"/>
            <a:ext cx="209550" cy="2095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0284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75" y="476250"/>
            <a:ext cx="5400675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Hubungan Media &amp; Pers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0"/>
            <a:ext cx="585787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2779811"/>
            <a:ext cx="5550693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Kemitraan Strategis Media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227486"/>
            <a:ext cx="5286375" cy="51792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Media relations merupakan salah satu pilar terpenting praktisi Humas untuk menyebarkan informasi tepercaya kepada publik luas.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928169"/>
            <a:ext cx="5286375" cy="77688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Melalui siaran pers (press release), konferensi pers, dan media gathering, Humas memastikan pesan organisasi tersampaikan secara akurat dan bernilai berita.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8437"/>
            <a:ext cx="5334000" cy="2190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2025" y="3128962"/>
            <a:ext cx="4552950" cy="1047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8250"/>
              </a:lnSpc>
            </a:pPr>
            <a:r>
              <a:rPr b="1" sz="8250" i="0" u="none">
                <a:solidFill>
                  <a:srgbClr val="0284C7"/>
                </a:solidFill>
                <a:latin typeface="Poppins"/>
              </a:rPr>
              <a:t>100%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4271962"/>
            <a:ext cx="4552950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650" i="0" u="none">
                <a:solidFill>
                  <a:srgbClr val="0369A1"/>
                </a:solidFill>
                <a:latin typeface="Plus Jakarta Sans"/>
              </a:rPr>
              <a:t>Integritas &amp; Kejujuran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2888456"/>
            <a:ext cx="5600700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800" i="0" u="none">
                <a:solidFill>
                  <a:srgbClr val="0369A1"/>
                </a:solidFill>
                <a:latin typeface="Poppins SemiBold"/>
              </a:rPr>
              <a:t>Fondasi Keberhasilan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3336131"/>
            <a:ext cx="53340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Kepercayaan publik (*public trust*) adalah komoditas paling berharga bagi organisasi manapun.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3936206"/>
            <a:ext cx="53340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Praktisi Humas wajib memegang teguh kode etik profesi dengan menyampaikan informasi yang jujur, faktual, transparan, dan dapat dipertanggungjawabkan tanpa memanipulasi fakta.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75" y="476250"/>
            <a:ext cx="1145143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Etika &amp; Kepercayaan Humas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71500" y="2428875"/>
          <a:ext cx="11039473" cy="2809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2465337"/>
                <a:gridCol w="2922686"/>
                <a:gridCol w="2807047"/>
                <a:gridCol w="2844403"/>
              </a:tblGrid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Aspek Perbandingan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Public Relations (PR)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Pemasaran (Marketing)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350" i="0" u="none">
                          <a:solidFill>
                            <a:srgbClr val="FFFFFF"/>
                          </a:solidFill>
                          <a:latin typeface="Poppins SemiBold"/>
                        </a:rPr>
                        <a:t>Periklanan (Advertising)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Fokus Utama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Reputasi &amp; Hubungan Baik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Penjualan Produk/Jasa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Promosi &amp; Kesadaran Merek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Target Audiens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Publik Luas &amp; Stakeholder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Konsumen &amp; Target Pasar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Calon Pembeli Spesifik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Saluran Media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1" u="none">
                          <a:solidFill>
                            <a:srgbClr val="334155"/>
                          </a:solidFill>
                          <a:latin typeface="Plus Jakarta Sans"/>
                        </a:rPr>
                        <a:t>Earned &amp; Owned Media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Aktivasi Pasar &amp; Promosi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1" u="none">
                          <a:solidFill>
                            <a:srgbClr val="334155"/>
                          </a:solidFill>
                          <a:latin typeface="Plus Jakarta Sans"/>
                        </a:rPr>
                        <a:t>Paid Media</a:t>
                      </a:r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 (Berbayar)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Hasil Jangka Panjang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Kepercayaan &amp; Keberlanjutan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Peningkatan Omset / Pasar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Respons &amp; Aksi Cepat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76262" y="2995612"/>
            <a:ext cx="246533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3041600" y="2995612"/>
            <a:ext cx="292268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964287" y="2995612"/>
            <a:ext cx="280704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771334" y="2995612"/>
            <a:ext cx="284440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6262" y="3552825"/>
            <a:ext cx="246533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041600" y="3552825"/>
            <a:ext cx="292268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964287" y="3552825"/>
            <a:ext cx="280704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771334" y="3552825"/>
            <a:ext cx="284440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76262" y="4110037"/>
            <a:ext cx="246533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041600" y="4110037"/>
            <a:ext cx="292268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964287" y="4110037"/>
            <a:ext cx="280704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771334" y="4110037"/>
            <a:ext cx="284440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76262" y="4667250"/>
            <a:ext cx="246533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041600" y="4667250"/>
            <a:ext cx="292268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964287" y="4667250"/>
            <a:ext cx="280704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771334" y="4667250"/>
            <a:ext cx="284440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576262" y="5224462"/>
            <a:ext cx="246533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041600" y="5224462"/>
            <a:ext cx="2922686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964287" y="5224462"/>
            <a:ext cx="2807047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8771334" y="5224462"/>
            <a:ext cx="2844403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14375" y="476250"/>
            <a:ext cx="11451431" cy="5238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700" i="0" u="none">
                <a:solidFill>
                  <a:srgbClr val="0F172A"/>
                </a:solidFill>
                <a:latin typeface="Poppins"/>
              </a:rPr>
              <a:t>Perbandingan PR &amp; Pemasaran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1500" y="476250"/>
            <a:ext cx="47625" cy="523875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